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3"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91340" autoAdjust="0"/>
  </p:normalViewPr>
  <p:slideViewPr>
    <p:cSldViewPr snapToGrid="0">
      <p:cViewPr varScale="1">
        <p:scale>
          <a:sx n="103" d="100"/>
          <a:sy n="103" d="100"/>
        </p:scale>
        <p:origin x="15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1/24/2024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1/24/2024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1/24/2024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1/24/2024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1/24/2024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1/24/2024</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OV"/><Relationship Id="rId7" Type="http://schemas.openxmlformats.org/officeDocument/2006/relationships/slideLayout" Target="../slideLayouts/slideLayout5.xml"/><Relationship Id="rId12" Type="http://schemas.openxmlformats.org/officeDocument/2006/relationships/hyperlink" Target="https://www.youtube.com/watch?v=sgebyht9b3s"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video" Target="../media/media3.MP4"/><Relationship Id="rId11" Type="http://schemas.openxmlformats.org/officeDocument/2006/relationships/hyperlink" Target="https://www.youtube.com/watch?v=wQLD9H7i29s" TargetMode="External"/><Relationship Id="rId5" Type="http://schemas.microsoft.com/office/2007/relationships/media" Target="../media/media3.MP4"/><Relationship Id="rId10" Type="http://schemas.openxmlformats.org/officeDocument/2006/relationships/image" Target="../media/image8.png"/><Relationship Id="rId4" Type="http://schemas.openxmlformats.org/officeDocument/2006/relationships/video" Target="../media/media2.MOV"/><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video" Target="../media/media7.MOV"/><Relationship Id="rId13" Type="http://schemas.openxmlformats.org/officeDocument/2006/relationships/image" Target="../media/image12.png"/><Relationship Id="rId3" Type="http://schemas.microsoft.com/office/2007/relationships/media" Target="../media/media5.MOV"/><Relationship Id="rId7" Type="http://schemas.microsoft.com/office/2007/relationships/media" Target="../media/media7.MOV"/><Relationship Id="rId12" Type="http://schemas.openxmlformats.org/officeDocument/2006/relationships/image" Target="../media/image11.png"/><Relationship Id="rId2" Type="http://schemas.openxmlformats.org/officeDocument/2006/relationships/video" Target="../media/media4.MOV"/><Relationship Id="rId1" Type="http://schemas.microsoft.com/office/2007/relationships/media" Target="../media/media4.MOV"/><Relationship Id="rId6" Type="http://schemas.openxmlformats.org/officeDocument/2006/relationships/video" Target="../media/media6.MOV"/><Relationship Id="rId11" Type="http://schemas.openxmlformats.org/officeDocument/2006/relationships/image" Target="../media/image10.png"/><Relationship Id="rId5" Type="http://schemas.microsoft.com/office/2007/relationships/media" Target="../media/media6.MOV"/><Relationship Id="rId10" Type="http://schemas.openxmlformats.org/officeDocument/2006/relationships/image" Target="../media/image9.png"/><Relationship Id="rId4" Type="http://schemas.openxmlformats.org/officeDocument/2006/relationships/video" Target="../media/media5.MOV"/><Relationship Id="rId9"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D93D-5ACF-42B0-AA76-D2BD07123D24}"/>
              </a:ext>
            </a:extLst>
          </p:cNvPr>
          <p:cNvSpPr>
            <a:spLocks noGrp="1"/>
          </p:cNvSpPr>
          <p:nvPr>
            <p:ph type="ctrTitle"/>
          </p:nvPr>
        </p:nvSpPr>
        <p:spPr>
          <a:xfrm>
            <a:off x="962025" y="1807105"/>
            <a:ext cx="10267950" cy="1825096"/>
          </a:xfrm>
        </p:spPr>
        <p:txBody>
          <a:bodyPr/>
          <a:lstStyle/>
          <a:p>
            <a:r>
              <a:rPr lang="en-GB" dirty="0"/>
              <a:t>4.48 Psychosis – my pitch </a:t>
            </a:r>
          </a:p>
        </p:txBody>
      </p:sp>
      <p:sp>
        <p:nvSpPr>
          <p:cNvPr id="3" name="Subtitle 2">
            <a:extLst>
              <a:ext uri="{FF2B5EF4-FFF2-40B4-BE49-F238E27FC236}">
                <a16:creationId xmlns:a16="http://schemas.microsoft.com/office/drawing/2014/main" id="{AE726449-1BD3-447D-8D39-1C4E46B232CC}"/>
              </a:ext>
            </a:extLst>
          </p:cNvPr>
          <p:cNvSpPr>
            <a:spLocks noGrp="1"/>
          </p:cNvSpPr>
          <p:nvPr>
            <p:ph type="subTitle" idx="1"/>
          </p:nvPr>
        </p:nvSpPr>
        <p:spPr>
          <a:xfrm>
            <a:off x="5143500" y="3616327"/>
            <a:ext cx="1905000" cy="685800"/>
          </a:xfrm>
        </p:spPr>
        <p:txBody>
          <a:bodyPr/>
          <a:lstStyle/>
          <a:p>
            <a:r>
              <a:rPr lang="en-GB" dirty="0"/>
              <a:t>Abigail Styler </a:t>
            </a:r>
          </a:p>
        </p:txBody>
      </p:sp>
    </p:spTree>
    <p:extLst>
      <p:ext uri="{BB962C8B-B14F-4D97-AF65-F5344CB8AC3E}">
        <p14:creationId xmlns:p14="http://schemas.microsoft.com/office/powerpoint/2010/main" val="986194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6F92-35F7-48A3-BFC4-587B520FC3EB}"/>
              </a:ext>
            </a:extLst>
          </p:cNvPr>
          <p:cNvSpPr>
            <a:spLocks noGrp="1"/>
          </p:cNvSpPr>
          <p:nvPr>
            <p:ph type="title"/>
          </p:nvPr>
        </p:nvSpPr>
        <p:spPr/>
        <p:txBody>
          <a:bodyPr/>
          <a:lstStyle/>
          <a:p>
            <a:r>
              <a:rPr lang="en-GB" dirty="0"/>
              <a:t>4.48 psychosis initial research </a:t>
            </a:r>
          </a:p>
        </p:txBody>
      </p:sp>
      <p:sp>
        <p:nvSpPr>
          <p:cNvPr id="3" name="Content Placeholder 2">
            <a:extLst>
              <a:ext uri="{FF2B5EF4-FFF2-40B4-BE49-F238E27FC236}">
                <a16:creationId xmlns:a16="http://schemas.microsoft.com/office/drawing/2014/main" id="{E452F36D-163F-46CA-AC32-2C70493EC4D6}"/>
              </a:ext>
            </a:extLst>
          </p:cNvPr>
          <p:cNvSpPr>
            <a:spLocks noGrp="1"/>
          </p:cNvSpPr>
          <p:nvPr>
            <p:ph idx="1"/>
          </p:nvPr>
        </p:nvSpPr>
        <p:spPr>
          <a:xfrm>
            <a:off x="685800" y="2194560"/>
            <a:ext cx="5410200" cy="4663440"/>
          </a:xfrm>
        </p:spPr>
        <p:txBody>
          <a:bodyPr>
            <a:normAutofit fontScale="40000" lnSpcReduction="20000"/>
          </a:bodyPr>
          <a:lstStyle/>
          <a:p>
            <a:pPr>
              <a:buFontTx/>
              <a:buChar char="-"/>
            </a:pPr>
            <a:r>
              <a:rPr lang="en-GB" sz="4000" dirty="0"/>
              <a:t>4.48 Psychosis was a play written by Sarah Kane in the time period just before she committed suicide. </a:t>
            </a:r>
          </a:p>
          <a:p>
            <a:pPr>
              <a:buFontTx/>
              <a:buChar char="-"/>
            </a:pPr>
            <a:r>
              <a:rPr lang="en-GB" sz="4000" dirty="0"/>
              <a:t>4.48 possibility of Suicide note. Her family thought that it wasn’t but the public did but no one ever found out the truth. </a:t>
            </a:r>
          </a:p>
          <a:p>
            <a:pPr>
              <a:buFontTx/>
              <a:buChar char="-"/>
            </a:pPr>
            <a:r>
              <a:rPr lang="en-GB" sz="4000" dirty="0"/>
              <a:t>4.48 could be a bibliographical time and is apparently known to be the time that people take their own lives. </a:t>
            </a:r>
          </a:p>
          <a:p>
            <a:pPr>
              <a:buFontTx/>
              <a:buChar char="-"/>
            </a:pPr>
            <a:r>
              <a:rPr lang="en-GB" sz="4000" dirty="0"/>
              <a:t>Doesn’t mention gender, state how many people there are (ages), stage directions (‘Silence’), setting or time frame. </a:t>
            </a:r>
          </a:p>
          <a:p>
            <a:pPr>
              <a:buFontTx/>
              <a:buChar char="-"/>
            </a:pPr>
            <a:r>
              <a:rPr lang="en-GB" sz="4000" dirty="0"/>
              <a:t>Punctuation is untraditional (full stop could be seen to represent a heartbeat or a hospital monitor. </a:t>
            </a:r>
          </a:p>
          <a:p>
            <a:pPr>
              <a:buFontTx/>
              <a:buChar char="-"/>
            </a:pPr>
            <a:r>
              <a:rPr lang="en-GB" sz="4000" dirty="0"/>
              <a:t>Poetic (some scenes use onomatopoeia – which is words like bang, smash, crash)</a:t>
            </a:r>
          </a:p>
          <a:p>
            <a:pPr>
              <a:buFontTx/>
              <a:buChar char="-"/>
            </a:pPr>
            <a:r>
              <a:rPr lang="en-GB" sz="4000" dirty="0"/>
              <a:t>Parts are like a stream of consciousness </a:t>
            </a:r>
          </a:p>
          <a:p>
            <a:pPr>
              <a:buFontTx/>
              <a:buChar char="-"/>
            </a:pPr>
            <a:r>
              <a:rPr lang="en-GB" sz="4000" dirty="0"/>
              <a:t>Scenes that are just random numbers </a:t>
            </a:r>
          </a:p>
          <a:p>
            <a:pPr>
              <a:buFontTx/>
              <a:buChar char="-"/>
            </a:pPr>
            <a:r>
              <a:rPr lang="en-GB" sz="4000" dirty="0"/>
              <a:t>There are different interpretations (play could be a whole psychotic episode)</a:t>
            </a:r>
          </a:p>
          <a:p>
            <a:pPr>
              <a:buFontTx/>
              <a:buChar char="-"/>
            </a:pPr>
            <a:endParaRPr lang="en-GB" dirty="0"/>
          </a:p>
          <a:p>
            <a:pPr>
              <a:buFontTx/>
              <a:buChar char="-"/>
            </a:pPr>
            <a:endParaRPr lang="en-GB" dirty="0"/>
          </a:p>
        </p:txBody>
      </p:sp>
      <p:sp>
        <p:nvSpPr>
          <p:cNvPr id="4" name="Content Placeholder 2">
            <a:extLst>
              <a:ext uri="{FF2B5EF4-FFF2-40B4-BE49-F238E27FC236}">
                <a16:creationId xmlns:a16="http://schemas.microsoft.com/office/drawing/2014/main" id="{5368379E-703E-4984-8C0F-89D98B8F7B17}"/>
              </a:ext>
            </a:extLst>
          </p:cNvPr>
          <p:cNvSpPr txBox="1">
            <a:spLocks/>
          </p:cNvSpPr>
          <p:nvPr/>
        </p:nvSpPr>
        <p:spPr>
          <a:xfrm>
            <a:off x="6096000" y="2194559"/>
            <a:ext cx="54102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buFontTx/>
              <a:buChar char="-"/>
            </a:pPr>
            <a:r>
              <a:rPr lang="en-GB" sz="1600" dirty="0"/>
              <a:t>Suggests that she is having an affair with her doctor during one of the scenes </a:t>
            </a:r>
          </a:p>
          <a:p>
            <a:pPr>
              <a:buFontTx/>
              <a:buChar char="-"/>
            </a:pPr>
            <a:r>
              <a:rPr lang="en-GB" sz="1600" dirty="0"/>
              <a:t>Multitude of voices, no idea of how Sarah Kane wanted it to be staged</a:t>
            </a:r>
          </a:p>
          <a:p>
            <a:pPr>
              <a:buFontTx/>
              <a:buChar char="-"/>
            </a:pPr>
            <a:r>
              <a:rPr lang="en-GB" sz="1600" dirty="0"/>
              <a:t>Uses a lot of metaphors in nearly every scene </a:t>
            </a:r>
          </a:p>
          <a:p>
            <a:pPr>
              <a:buFontTx/>
              <a:buChar char="-"/>
            </a:pPr>
            <a:r>
              <a:rPr lang="en-GB" sz="1600" dirty="0"/>
              <a:t>It was written in a non linear way.</a:t>
            </a:r>
          </a:p>
          <a:p>
            <a:pPr>
              <a:buFontTx/>
              <a:buChar char="-"/>
            </a:pPr>
            <a:r>
              <a:rPr lang="en-GB" sz="1600" dirty="0"/>
              <a:t>Uses a lot of pronouns within the play so this doesn’t suggest gender for the ‘characters’. </a:t>
            </a:r>
          </a:p>
          <a:p>
            <a:pPr>
              <a:buFontTx/>
              <a:buChar char="-"/>
            </a:pPr>
            <a:r>
              <a:rPr lang="en-GB" sz="1600" dirty="0"/>
              <a:t>Doesn’t use traditional theatre form </a:t>
            </a:r>
          </a:p>
          <a:p>
            <a:pPr>
              <a:buFontTx/>
              <a:buChar char="-"/>
            </a:pPr>
            <a:r>
              <a:rPr lang="en-GB" sz="1600" dirty="0"/>
              <a:t>There are a lot of references to the bible and this is from John and Matthew but also from other places within the bible too. This was used to show that she despised religion throughout her life. </a:t>
            </a:r>
          </a:p>
        </p:txBody>
      </p:sp>
    </p:spTree>
    <p:extLst>
      <p:ext uri="{BB962C8B-B14F-4D97-AF65-F5344CB8AC3E}">
        <p14:creationId xmlns:p14="http://schemas.microsoft.com/office/powerpoint/2010/main" val="3288788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7FD4-6C6D-487B-9E33-3907C22C85A1}"/>
              </a:ext>
            </a:extLst>
          </p:cNvPr>
          <p:cNvSpPr>
            <a:spLocks noGrp="1"/>
          </p:cNvSpPr>
          <p:nvPr>
            <p:ph type="title"/>
          </p:nvPr>
        </p:nvSpPr>
        <p:spPr/>
        <p:txBody>
          <a:bodyPr/>
          <a:lstStyle/>
          <a:p>
            <a:r>
              <a:rPr lang="en-GB" dirty="0"/>
              <a:t>SARAH KANE Initial research  </a:t>
            </a:r>
          </a:p>
        </p:txBody>
      </p:sp>
      <p:sp>
        <p:nvSpPr>
          <p:cNvPr id="3" name="Content Placeholder 2">
            <a:extLst>
              <a:ext uri="{FF2B5EF4-FFF2-40B4-BE49-F238E27FC236}">
                <a16:creationId xmlns:a16="http://schemas.microsoft.com/office/drawing/2014/main" id="{E1CAACBC-3291-43CD-9CB0-D2A016D4F71F}"/>
              </a:ext>
            </a:extLst>
          </p:cNvPr>
          <p:cNvSpPr>
            <a:spLocks noGrp="1"/>
          </p:cNvSpPr>
          <p:nvPr>
            <p:ph sz="half" idx="1"/>
          </p:nvPr>
        </p:nvSpPr>
        <p:spPr/>
        <p:txBody>
          <a:bodyPr>
            <a:noAutofit/>
          </a:bodyPr>
          <a:lstStyle/>
          <a:p>
            <a:pPr>
              <a:buFontTx/>
              <a:buChar char="-"/>
            </a:pPr>
            <a:r>
              <a:rPr lang="en-GB" sz="1400" dirty="0"/>
              <a:t>Sarah Kane was born in 1971 but died in 1999 and she was 28 when she died. </a:t>
            </a:r>
          </a:p>
          <a:p>
            <a:pPr>
              <a:buFontTx/>
              <a:buChar char="-"/>
            </a:pPr>
            <a:r>
              <a:rPr lang="en-GB" sz="1400" dirty="0"/>
              <a:t>She died by committing suicide by taking her shoe laces and tying them to a hospital toilet door and hanging herself. </a:t>
            </a:r>
          </a:p>
          <a:p>
            <a:pPr>
              <a:buFontTx/>
              <a:buChar char="-"/>
            </a:pPr>
            <a:r>
              <a:rPr lang="en-GB" sz="1400" dirty="0"/>
              <a:t>Tried another time before in the hospital. She tried to commit suicide by taking 150 anti-depressants. </a:t>
            </a:r>
          </a:p>
          <a:p>
            <a:pPr>
              <a:buFontTx/>
              <a:buChar char="-"/>
            </a:pPr>
            <a:r>
              <a:rPr lang="en-GB" sz="1400" dirty="0"/>
              <a:t>Sarah Kane was seen to be the face of ‘In-</a:t>
            </a:r>
            <a:r>
              <a:rPr lang="en-GB" sz="1400" dirty="0" err="1"/>
              <a:t>Ya</a:t>
            </a:r>
            <a:r>
              <a:rPr lang="en-GB" sz="1400" dirty="0"/>
              <a:t>-Face Theatre’ and this was violent theatre with an attack of modern society. This was a whole metaphysical issue. (I have watched two videos on YouTube that talk about this genre of theatre). </a:t>
            </a:r>
          </a:p>
          <a:p>
            <a:pPr>
              <a:buFontTx/>
              <a:buChar char="-"/>
            </a:pPr>
            <a:r>
              <a:rPr lang="en-GB" sz="1400" dirty="0"/>
              <a:t>She wrote 6 plays and 4.48 Psychosis was her last one. Others included Crave and Cleanse </a:t>
            </a:r>
          </a:p>
          <a:p>
            <a:pPr>
              <a:buFontTx/>
              <a:buChar char="-"/>
            </a:pPr>
            <a:r>
              <a:rPr lang="en-GB" sz="1400" dirty="0"/>
              <a:t>She wrote a play called cleanse and she talked about relating university dorms to concentration camps. </a:t>
            </a:r>
          </a:p>
          <a:p>
            <a:pPr>
              <a:buFontTx/>
              <a:buChar char="-"/>
            </a:pPr>
            <a:r>
              <a:rPr lang="en-GB" sz="1400" dirty="0"/>
              <a:t>Critics didn’t like her works and criticised her publicly. They were seen to affect her illness in a negative way. </a:t>
            </a:r>
          </a:p>
        </p:txBody>
      </p:sp>
      <p:sp>
        <p:nvSpPr>
          <p:cNvPr id="4" name="Content Placeholder 3">
            <a:extLst>
              <a:ext uri="{FF2B5EF4-FFF2-40B4-BE49-F238E27FC236}">
                <a16:creationId xmlns:a16="http://schemas.microsoft.com/office/drawing/2014/main" id="{C7102887-AAF6-4879-8894-A32C8B7FCFF3}"/>
              </a:ext>
            </a:extLst>
          </p:cNvPr>
          <p:cNvSpPr>
            <a:spLocks noGrp="1"/>
          </p:cNvSpPr>
          <p:nvPr>
            <p:ph sz="half" idx="2"/>
          </p:nvPr>
        </p:nvSpPr>
        <p:spPr>
          <a:xfrm>
            <a:off x="6172200" y="1844992"/>
            <a:ext cx="5334000" cy="3168016"/>
          </a:xfrm>
        </p:spPr>
        <p:txBody>
          <a:bodyPr>
            <a:normAutofit fontScale="25000" lnSpcReduction="20000"/>
          </a:bodyPr>
          <a:lstStyle/>
          <a:p>
            <a:pPr>
              <a:buFontTx/>
              <a:buChar char="-"/>
            </a:pPr>
            <a:r>
              <a:rPr lang="en-GB" sz="5600" dirty="0"/>
              <a:t>Critics wrote a letter years after she died to apologise for their words and called her the ‘playwright of the generation’. </a:t>
            </a:r>
          </a:p>
          <a:p>
            <a:pPr>
              <a:buFontTx/>
              <a:buChar char="-"/>
            </a:pPr>
            <a:r>
              <a:rPr lang="en-GB" sz="5600" dirty="0"/>
              <a:t>She studied classical people such as Shakespeare. She went to the University of Birmingham and studied playwrighting. </a:t>
            </a:r>
          </a:p>
          <a:p>
            <a:pPr>
              <a:buFontTx/>
              <a:buChar char="-"/>
            </a:pPr>
            <a:r>
              <a:rPr lang="en-GB" sz="5600" dirty="0"/>
              <a:t>In her plays she didn’t focus on characters, she wanted to focus on feelings and the bigger picture. </a:t>
            </a:r>
          </a:p>
          <a:p>
            <a:pPr>
              <a:buFontTx/>
              <a:buChar char="-"/>
            </a:pPr>
            <a:r>
              <a:rPr lang="en-GB" sz="5600" dirty="0"/>
              <a:t>Her family were religious but she was very against religion. (A lot of references to the bible). She believed that she was a born again Christian in her late teens but then grew to despise it. </a:t>
            </a:r>
          </a:p>
          <a:p>
            <a:pPr>
              <a:buFontTx/>
              <a:buChar char="-"/>
            </a:pPr>
            <a:r>
              <a:rPr lang="en-GB" sz="5600" dirty="0"/>
              <a:t>She struggled with her sexuality and no one knew whether this was because of her illness or not. This is why it was thought to be seen that she never mentioned anyone’s gender throughout the play. </a:t>
            </a:r>
          </a:p>
          <a:p>
            <a:pPr>
              <a:buFontTx/>
              <a:buChar char="-"/>
            </a:pPr>
            <a:r>
              <a:rPr lang="en-GB" sz="5600" dirty="0"/>
              <a:t>Some people thought that she wrote this play because it was autobiographical but this was never proven. </a:t>
            </a:r>
          </a:p>
          <a:p>
            <a:pPr marL="0" indent="0">
              <a:buNone/>
            </a:pPr>
            <a:endParaRPr lang="en-GB" dirty="0"/>
          </a:p>
          <a:p>
            <a:pPr marL="0" indent="0">
              <a:buNone/>
            </a:pPr>
            <a:endParaRPr lang="en-GB" dirty="0"/>
          </a:p>
        </p:txBody>
      </p:sp>
      <p:sp>
        <p:nvSpPr>
          <p:cNvPr id="5" name="TextBox 4">
            <a:extLst>
              <a:ext uri="{FF2B5EF4-FFF2-40B4-BE49-F238E27FC236}">
                <a16:creationId xmlns:a16="http://schemas.microsoft.com/office/drawing/2014/main" id="{8FC0E90D-57B0-427A-88AB-153B12A7F714}"/>
              </a:ext>
            </a:extLst>
          </p:cNvPr>
          <p:cNvSpPr txBox="1"/>
          <p:nvPr/>
        </p:nvSpPr>
        <p:spPr>
          <a:xfrm>
            <a:off x="6172200" y="5282567"/>
            <a:ext cx="6076950" cy="1477328"/>
          </a:xfrm>
          <a:prstGeom prst="rect">
            <a:avLst/>
          </a:prstGeom>
          <a:noFill/>
        </p:spPr>
        <p:txBody>
          <a:bodyPr wrap="square" rtlCol="0">
            <a:spAutoFit/>
          </a:bodyPr>
          <a:lstStyle/>
          <a:p>
            <a:r>
              <a:rPr lang="en-GB" dirty="0">
                <a:solidFill>
                  <a:srgbClr val="FF0000"/>
                </a:solidFill>
              </a:rPr>
              <a:t>‘In-</a:t>
            </a:r>
            <a:r>
              <a:rPr lang="en-GB" dirty="0" err="1">
                <a:solidFill>
                  <a:srgbClr val="FF0000"/>
                </a:solidFill>
              </a:rPr>
              <a:t>Yer</a:t>
            </a:r>
            <a:r>
              <a:rPr lang="en-GB" dirty="0">
                <a:solidFill>
                  <a:srgbClr val="FF0000"/>
                </a:solidFill>
              </a:rPr>
              <a:t>-Face’ Theatre was a term used to describe a confrontational style of drama emerging in the 1990’s. It is seen to be the type of theatre that grabs the audience by the scruff of the neck and shakes it until it gets the message. </a:t>
            </a:r>
          </a:p>
        </p:txBody>
      </p:sp>
    </p:spTree>
    <p:extLst>
      <p:ext uri="{BB962C8B-B14F-4D97-AF65-F5344CB8AC3E}">
        <p14:creationId xmlns:p14="http://schemas.microsoft.com/office/powerpoint/2010/main" val="3606626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747E3-D241-40B4-967E-696E74840F8C}"/>
              </a:ext>
            </a:extLst>
          </p:cNvPr>
          <p:cNvSpPr>
            <a:spLocks noGrp="1"/>
          </p:cNvSpPr>
          <p:nvPr>
            <p:ph type="title"/>
          </p:nvPr>
        </p:nvSpPr>
        <p:spPr/>
        <p:txBody>
          <a:bodyPr/>
          <a:lstStyle/>
          <a:p>
            <a:r>
              <a:rPr lang="en-GB" dirty="0"/>
              <a:t>My main Idea – for a group routine  </a:t>
            </a:r>
          </a:p>
        </p:txBody>
      </p:sp>
      <p:sp>
        <p:nvSpPr>
          <p:cNvPr id="3" name="Content Placeholder 2">
            <a:extLst>
              <a:ext uri="{FF2B5EF4-FFF2-40B4-BE49-F238E27FC236}">
                <a16:creationId xmlns:a16="http://schemas.microsoft.com/office/drawing/2014/main" id="{A78C263F-3266-437E-BA36-DD4337C8259A}"/>
              </a:ext>
            </a:extLst>
          </p:cNvPr>
          <p:cNvSpPr>
            <a:spLocks noGrp="1"/>
          </p:cNvSpPr>
          <p:nvPr>
            <p:ph sz="half" idx="1"/>
          </p:nvPr>
        </p:nvSpPr>
        <p:spPr>
          <a:xfrm>
            <a:off x="685801" y="1727834"/>
            <a:ext cx="5334000" cy="4024125"/>
          </a:xfrm>
        </p:spPr>
        <p:txBody>
          <a:bodyPr>
            <a:noAutofit/>
          </a:bodyPr>
          <a:lstStyle/>
          <a:p>
            <a:pPr>
              <a:buFontTx/>
              <a:buChar char="-"/>
            </a:pPr>
            <a:r>
              <a:rPr lang="en-GB" sz="1650" dirty="0"/>
              <a:t>My main pitch idea is for a group routine based of the scenes that just use numbers. </a:t>
            </a:r>
          </a:p>
          <a:p>
            <a:pPr>
              <a:buFontTx/>
              <a:buChar char="-"/>
            </a:pPr>
            <a:r>
              <a:rPr lang="en-GB" sz="1650" dirty="0"/>
              <a:t>Scene 4 is the scene where numbers are randomly placed and this provides a very chaotic atmosphere. </a:t>
            </a:r>
          </a:p>
          <a:p>
            <a:pPr>
              <a:buFontTx/>
              <a:buChar char="-"/>
            </a:pPr>
            <a:r>
              <a:rPr lang="en-GB" sz="1650" dirty="0"/>
              <a:t>There would be everyone involved which would be 9 dancers and I would like to choreograph this routine and not be in the routine. </a:t>
            </a:r>
          </a:p>
          <a:p>
            <a:pPr>
              <a:buFontTx/>
              <a:buChar char="-"/>
            </a:pPr>
            <a:r>
              <a:rPr lang="en-GB" sz="1650" dirty="0"/>
              <a:t>The main themes for this group routine would be Chaos and Sanity during a Psychotic episode. </a:t>
            </a:r>
          </a:p>
          <a:p>
            <a:pPr>
              <a:buFontTx/>
              <a:buChar char="-"/>
            </a:pPr>
            <a:r>
              <a:rPr lang="en-GB" sz="1650" dirty="0"/>
              <a:t>There are 15 numbers in total and everyone would have a number. (Some people would have two).</a:t>
            </a:r>
          </a:p>
          <a:p>
            <a:pPr>
              <a:buFontTx/>
              <a:buChar char="-"/>
            </a:pPr>
            <a:r>
              <a:rPr lang="en-GB" sz="1650" dirty="0"/>
              <a:t>I would like the audience to feel the chaos of the dancers and how they are feeling doing this routine and also how someone is feeling during an episode. </a:t>
            </a:r>
          </a:p>
        </p:txBody>
      </p:sp>
      <p:sp>
        <p:nvSpPr>
          <p:cNvPr id="4" name="Content Placeholder 3">
            <a:extLst>
              <a:ext uri="{FF2B5EF4-FFF2-40B4-BE49-F238E27FC236}">
                <a16:creationId xmlns:a16="http://schemas.microsoft.com/office/drawing/2014/main" id="{563BEB5E-9840-482D-9997-A16CB70C32B1}"/>
              </a:ext>
            </a:extLst>
          </p:cNvPr>
          <p:cNvSpPr>
            <a:spLocks noGrp="1"/>
          </p:cNvSpPr>
          <p:nvPr>
            <p:ph sz="half" idx="2"/>
          </p:nvPr>
        </p:nvSpPr>
        <p:spPr/>
        <p:txBody>
          <a:bodyPr>
            <a:normAutofit fontScale="92500" lnSpcReduction="10000"/>
          </a:bodyPr>
          <a:lstStyle/>
          <a:p>
            <a:pPr>
              <a:buFontTx/>
              <a:buChar char="-"/>
            </a:pPr>
            <a:r>
              <a:rPr lang="en-GB" sz="1800" dirty="0"/>
              <a:t>I would like to represent the feeling of being told to calm down during a psychotic episode and also the feeling at the start of an episode and the end when you start to feel more sane and sanity hits. </a:t>
            </a:r>
          </a:p>
          <a:p>
            <a:pPr>
              <a:buFontTx/>
              <a:buChar char="-"/>
            </a:pPr>
            <a:r>
              <a:rPr lang="en-GB" sz="1800" dirty="0"/>
              <a:t>This will be represented by putting the dancers into different smaller groups and using skills such as accumulation and counterpoint to suggest a chaotic atmosphere and feeling. </a:t>
            </a:r>
          </a:p>
          <a:p>
            <a:pPr>
              <a:buFontTx/>
              <a:buChar char="-"/>
            </a:pPr>
            <a:r>
              <a:rPr lang="en-GB" sz="1800" dirty="0"/>
              <a:t>Also this will be represented by using a variety of formations and a few solos and duets during the group number. </a:t>
            </a:r>
          </a:p>
          <a:p>
            <a:pPr marL="0" indent="0">
              <a:buNone/>
            </a:pPr>
            <a:r>
              <a:rPr lang="en-GB" sz="1800" dirty="0"/>
              <a:t>- The use of voices would be used at the      beginning with the idea of the dancers speaking their numbers to highlight the theme and idea of this routine. </a:t>
            </a:r>
          </a:p>
        </p:txBody>
      </p:sp>
    </p:spTree>
    <p:extLst>
      <p:ext uri="{BB962C8B-B14F-4D97-AF65-F5344CB8AC3E}">
        <p14:creationId xmlns:p14="http://schemas.microsoft.com/office/powerpoint/2010/main" val="41730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0BD09-8585-46D0-8CBA-842CB50A0795}"/>
              </a:ext>
            </a:extLst>
          </p:cNvPr>
          <p:cNvSpPr>
            <a:spLocks noGrp="1"/>
          </p:cNvSpPr>
          <p:nvPr>
            <p:ph type="title"/>
          </p:nvPr>
        </p:nvSpPr>
        <p:spPr/>
        <p:txBody>
          <a:bodyPr/>
          <a:lstStyle/>
          <a:p>
            <a:r>
              <a:rPr lang="en-GB" dirty="0"/>
              <a:t>Music ideas and movement ideas</a:t>
            </a:r>
          </a:p>
        </p:txBody>
      </p:sp>
      <p:sp>
        <p:nvSpPr>
          <p:cNvPr id="3" name="Content Placeholder 2">
            <a:extLst>
              <a:ext uri="{FF2B5EF4-FFF2-40B4-BE49-F238E27FC236}">
                <a16:creationId xmlns:a16="http://schemas.microsoft.com/office/drawing/2014/main" id="{0B2D5F6E-5F2A-46B2-AA79-0B3F17850C26}"/>
              </a:ext>
            </a:extLst>
          </p:cNvPr>
          <p:cNvSpPr>
            <a:spLocks noGrp="1"/>
          </p:cNvSpPr>
          <p:nvPr>
            <p:ph sz="half" idx="1"/>
          </p:nvPr>
        </p:nvSpPr>
        <p:spPr>
          <a:xfrm>
            <a:off x="123825" y="1562100"/>
            <a:ext cx="5895975" cy="2105025"/>
          </a:xfrm>
        </p:spPr>
        <p:txBody>
          <a:bodyPr>
            <a:normAutofit/>
          </a:bodyPr>
          <a:lstStyle/>
          <a:p>
            <a:pPr>
              <a:buFontTx/>
              <a:buChar char="-"/>
            </a:pPr>
            <a:r>
              <a:rPr lang="en-GB" sz="1400" dirty="0"/>
              <a:t>My main music ideas is a mix of ‘We are all going to die’ by </a:t>
            </a:r>
            <a:r>
              <a:rPr lang="en-GB" sz="1400" dirty="0" err="1"/>
              <a:t>Eomac</a:t>
            </a:r>
            <a:r>
              <a:rPr lang="en-GB" sz="1400" dirty="0"/>
              <a:t> and ‘Teardrop’ by Massive Attack. </a:t>
            </a:r>
          </a:p>
          <a:p>
            <a:pPr>
              <a:buFontTx/>
              <a:buChar char="-"/>
            </a:pPr>
            <a:r>
              <a:rPr lang="en-GB" sz="1400" dirty="0"/>
              <a:t>I have chosen these two music choices because it not only fits the chaotic atmosphere but also has an undertone that could be used for contemporary or even more isolations and sharper movements. </a:t>
            </a:r>
          </a:p>
          <a:p>
            <a:pPr>
              <a:buFontTx/>
              <a:buChar char="-"/>
            </a:pPr>
            <a:r>
              <a:rPr lang="en-GB" sz="1400" dirty="0"/>
              <a:t>I chose to mix the songs because it will not only add tension but also be more intriguing for the audience to watch and listen too. </a:t>
            </a:r>
          </a:p>
        </p:txBody>
      </p:sp>
      <p:sp>
        <p:nvSpPr>
          <p:cNvPr id="4" name="Content Placeholder 3">
            <a:extLst>
              <a:ext uri="{FF2B5EF4-FFF2-40B4-BE49-F238E27FC236}">
                <a16:creationId xmlns:a16="http://schemas.microsoft.com/office/drawing/2014/main" id="{5755F636-1F71-4A40-93A1-6AEB75BA6049}"/>
              </a:ext>
            </a:extLst>
          </p:cNvPr>
          <p:cNvSpPr>
            <a:spLocks noGrp="1"/>
          </p:cNvSpPr>
          <p:nvPr>
            <p:ph sz="half" idx="2"/>
          </p:nvPr>
        </p:nvSpPr>
        <p:spPr>
          <a:xfrm>
            <a:off x="104776" y="3835717"/>
            <a:ext cx="5915024" cy="3148966"/>
          </a:xfrm>
        </p:spPr>
        <p:txBody>
          <a:bodyPr>
            <a:normAutofit/>
          </a:bodyPr>
          <a:lstStyle/>
          <a:p>
            <a:pPr>
              <a:buFontTx/>
              <a:buChar char="-"/>
            </a:pPr>
            <a:r>
              <a:rPr lang="en-GB" sz="1400" dirty="0"/>
              <a:t>I would like to use the main style of contemporary but also make sure to use isolations and sharper movements with hands mainly and also the rest of the body. </a:t>
            </a:r>
          </a:p>
          <a:p>
            <a:pPr>
              <a:buFontTx/>
              <a:buChar char="-"/>
            </a:pPr>
            <a:r>
              <a:rPr lang="en-GB" sz="1400" dirty="0"/>
              <a:t>Another movement idea of mine is to use partners for contact work to show the idea of chaos and sanity. </a:t>
            </a:r>
          </a:p>
          <a:p>
            <a:pPr>
              <a:buFontTx/>
              <a:buChar char="-"/>
            </a:pPr>
            <a:r>
              <a:rPr lang="en-GB" sz="1400" dirty="0"/>
              <a:t>There will be more unison towards the end of the dance to show the calming down at the end of an episode as well as showing that sanity has arrived for the ‘patient’. </a:t>
            </a:r>
          </a:p>
          <a:p>
            <a:pPr>
              <a:buFontTx/>
              <a:buChar char="-"/>
            </a:pPr>
            <a:r>
              <a:rPr lang="en-GB" sz="1400" dirty="0"/>
              <a:t>I would want to make sure that while I am choreographing I am taking ideas from other people and using them within the routine. </a:t>
            </a:r>
          </a:p>
        </p:txBody>
      </p:sp>
      <p:pic>
        <p:nvPicPr>
          <p:cNvPr id="6" name="Picture 5" descr="A picture containing diagram&#10;&#10;Description automatically generated">
            <a:extLst>
              <a:ext uri="{FF2B5EF4-FFF2-40B4-BE49-F238E27FC236}">
                <a16:creationId xmlns:a16="http://schemas.microsoft.com/office/drawing/2014/main" id="{2670118C-5ADE-4C7E-8286-6AD855568D67}"/>
              </a:ext>
            </a:extLst>
          </p:cNvPr>
          <p:cNvPicPr>
            <a:picLocks noChangeAspect="1"/>
          </p:cNvPicPr>
          <p:nvPr/>
        </p:nvPicPr>
        <p:blipFill>
          <a:blip r:embed="rId2"/>
          <a:stretch>
            <a:fillRect/>
          </a:stretch>
        </p:blipFill>
        <p:spPr>
          <a:xfrm>
            <a:off x="6172202" y="1562100"/>
            <a:ext cx="2665732" cy="1999299"/>
          </a:xfrm>
          <a:prstGeom prst="rect">
            <a:avLst/>
          </a:prstGeom>
        </p:spPr>
      </p:pic>
      <p:pic>
        <p:nvPicPr>
          <p:cNvPr id="8" name="Picture 7" descr="A piece of paper with a diagram&#10;&#10;Description automatically generated with low confidence">
            <a:extLst>
              <a:ext uri="{FF2B5EF4-FFF2-40B4-BE49-F238E27FC236}">
                <a16:creationId xmlns:a16="http://schemas.microsoft.com/office/drawing/2014/main" id="{BF66F770-388A-46F2-9C10-CBB5CA26A16B}"/>
              </a:ext>
            </a:extLst>
          </p:cNvPr>
          <p:cNvPicPr>
            <a:picLocks noChangeAspect="1"/>
          </p:cNvPicPr>
          <p:nvPr/>
        </p:nvPicPr>
        <p:blipFill>
          <a:blip r:embed="rId3"/>
          <a:stretch>
            <a:fillRect/>
          </a:stretch>
        </p:blipFill>
        <p:spPr>
          <a:xfrm>
            <a:off x="8990336" y="2057401"/>
            <a:ext cx="2980182" cy="2235137"/>
          </a:xfrm>
          <a:prstGeom prst="rect">
            <a:avLst/>
          </a:prstGeom>
        </p:spPr>
      </p:pic>
      <p:pic>
        <p:nvPicPr>
          <p:cNvPr id="10" name="Picture 9" descr="A drawing on a piece of paper&#10;&#10;Description automatically generated with medium confidence">
            <a:extLst>
              <a:ext uri="{FF2B5EF4-FFF2-40B4-BE49-F238E27FC236}">
                <a16:creationId xmlns:a16="http://schemas.microsoft.com/office/drawing/2014/main" id="{749CACBA-6EED-4870-90C6-F3A4A3FF6216}"/>
              </a:ext>
            </a:extLst>
          </p:cNvPr>
          <p:cNvPicPr>
            <a:picLocks noChangeAspect="1"/>
          </p:cNvPicPr>
          <p:nvPr/>
        </p:nvPicPr>
        <p:blipFill>
          <a:blip r:embed="rId4"/>
          <a:stretch>
            <a:fillRect/>
          </a:stretch>
        </p:blipFill>
        <p:spPr>
          <a:xfrm>
            <a:off x="6133468" y="3667125"/>
            <a:ext cx="2743199" cy="2057400"/>
          </a:xfrm>
          <a:prstGeom prst="rect">
            <a:avLst/>
          </a:prstGeom>
        </p:spPr>
      </p:pic>
      <p:sp>
        <p:nvSpPr>
          <p:cNvPr id="11" name="TextBox 10">
            <a:extLst>
              <a:ext uri="{FF2B5EF4-FFF2-40B4-BE49-F238E27FC236}">
                <a16:creationId xmlns:a16="http://schemas.microsoft.com/office/drawing/2014/main" id="{339703D1-9739-4C65-A21E-6CCA4E4ABD28}"/>
              </a:ext>
            </a:extLst>
          </p:cNvPr>
          <p:cNvSpPr txBox="1"/>
          <p:nvPr/>
        </p:nvSpPr>
        <p:spPr>
          <a:xfrm>
            <a:off x="8990335" y="4695825"/>
            <a:ext cx="3096888" cy="1815882"/>
          </a:xfrm>
          <a:prstGeom prst="rect">
            <a:avLst/>
          </a:prstGeom>
          <a:noFill/>
        </p:spPr>
        <p:txBody>
          <a:bodyPr wrap="square" rtlCol="0">
            <a:spAutoFit/>
          </a:bodyPr>
          <a:lstStyle/>
          <a:p>
            <a:r>
              <a:rPr lang="en-GB" sz="1400" dirty="0"/>
              <a:t>These are formation ideas: The first picture is where the dancers are integrated into the audience. The second photo is during a section where everyone is placed in three’s. And the final picture is another section where the dancers are placed in a cross. </a:t>
            </a:r>
          </a:p>
        </p:txBody>
      </p:sp>
    </p:spTree>
    <p:extLst>
      <p:ext uri="{BB962C8B-B14F-4D97-AF65-F5344CB8AC3E}">
        <p14:creationId xmlns:p14="http://schemas.microsoft.com/office/powerpoint/2010/main" val="218210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9F06E-DFFA-49BB-B34E-CCA68A3BA091}"/>
              </a:ext>
            </a:extLst>
          </p:cNvPr>
          <p:cNvSpPr>
            <a:spLocks noGrp="1"/>
          </p:cNvSpPr>
          <p:nvPr>
            <p:ph type="title"/>
          </p:nvPr>
        </p:nvSpPr>
        <p:spPr/>
        <p:txBody>
          <a:bodyPr/>
          <a:lstStyle/>
          <a:p>
            <a:r>
              <a:rPr lang="en-GB" dirty="0"/>
              <a:t>Movement Ideas AND INSPIRATION </a:t>
            </a:r>
          </a:p>
        </p:txBody>
      </p:sp>
      <p:sp>
        <p:nvSpPr>
          <p:cNvPr id="6" name="Content Placeholder 5">
            <a:extLst>
              <a:ext uri="{FF2B5EF4-FFF2-40B4-BE49-F238E27FC236}">
                <a16:creationId xmlns:a16="http://schemas.microsoft.com/office/drawing/2014/main" id="{2076A10C-D7EA-4A59-BD04-564E86F14CBF}"/>
              </a:ext>
            </a:extLst>
          </p:cNvPr>
          <p:cNvSpPr>
            <a:spLocks noGrp="1"/>
          </p:cNvSpPr>
          <p:nvPr>
            <p:ph sz="quarter" idx="4"/>
          </p:nvPr>
        </p:nvSpPr>
        <p:spPr>
          <a:xfrm>
            <a:off x="3257550" y="658368"/>
            <a:ext cx="2609850" cy="3636656"/>
          </a:xfrm>
        </p:spPr>
        <p:txBody>
          <a:bodyPr>
            <a:normAutofit fontScale="92500" lnSpcReduction="10000"/>
          </a:bodyPr>
          <a:lstStyle/>
          <a:p>
            <a:pPr>
              <a:buFontTx/>
              <a:buChar char="-"/>
            </a:pPr>
            <a:r>
              <a:rPr lang="en-GB" sz="1400" dirty="0"/>
              <a:t>This is Leila’s improvisation task and I got inspiration from this because I like the idea of Power and not having power, this could create a chaotic atmosphere that I want to portray.</a:t>
            </a:r>
          </a:p>
          <a:p>
            <a:pPr>
              <a:buFontTx/>
              <a:buChar char="-"/>
            </a:pPr>
            <a:endParaRPr lang="en-GB" sz="1400" dirty="0"/>
          </a:p>
          <a:p>
            <a:pPr>
              <a:buFontTx/>
              <a:buChar char="-"/>
            </a:pPr>
            <a:endParaRPr lang="en-GB" sz="1400" dirty="0"/>
          </a:p>
          <a:p>
            <a:pPr>
              <a:buFontTx/>
              <a:buChar char="-"/>
            </a:pPr>
            <a:endParaRPr lang="en-GB" sz="1400" dirty="0"/>
          </a:p>
          <a:p>
            <a:pPr>
              <a:buFontTx/>
              <a:buChar char="-"/>
            </a:pPr>
            <a:r>
              <a:rPr lang="en-GB" sz="1400" dirty="0"/>
              <a:t>This is my improvisation task and I got inspiration from this and their dancing because I liked the partner work and I could use this within the routine as part of the contact work section </a:t>
            </a:r>
          </a:p>
        </p:txBody>
      </p:sp>
      <p:pic>
        <p:nvPicPr>
          <p:cNvPr id="10" name="Video 9">
            <a:hlinkClick r:id="" action="ppaction://media"/>
            <a:extLst>
              <a:ext uri="{FF2B5EF4-FFF2-40B4-BE49-F238E27FC236}">
                <a16:creationId xmlns:a16="http://schemas.microsoft.com/office/drawing/2014/main" id="{8DA386A4-4D42-46B6-8A1C-95AFC2DD49A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30174" y="268843"/>
            <a:ext cx="3355975" cy="1887736"/>
          </a:xfrm>
          <a:prstGeom prst="rect">
            <a:avLst/>
          </a:prstGeom>
        </p:spPr>
      </p:pic>
      <p:pic>
        <p:nvPicPr>
          <p:cNvPr id="12" name="Video 11">
            <a:hlinkClick r:id="" action="ppaction://media"/>
            <a:extLst>
              <a:ext uri="{FF2B5EF4-FFF2-40B4-BE49-F238E27FC236}">
                <a16:creationId xmlns:a16="http://schemas.microsoft.com/office/drawing/2014/main" id="{E702B322-108E-43C2-B8AF-1B4D66CCDEBB}"/>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41603" y="2331522"/>
            <a:ext cx="3355976" cy="1887737"/>
          </a:xfrm>
          <a:prstGeom prst="rect">
            <a:avLst/>
          </a:prstGeom>
        </p:spPr>
      </p:pic>
      <p:pic>
        <p:nvPicPr>
          <p:cNvPr id="14" name="Video 13">
            <a:hlinkClick r:id="" action="ppaction://media"/>
            <a:extLst>
              <a:ext uri="{FF2B5EF4-FFF2-40B4-BE49-F238E27FC236}">
                <a16:creationId xmlns:a16="http://schemas.microsoft.com/office/drawing/2014/main" id="{68BBE98A-A0E3-4589-878F-6961EF8E2BFD}"/>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882862" y="2057400"/>
            <a:ext cx="1484186" cy="2638552"/>
          </a:xfrm>
          <a:prstGeom prst="rect">
            <a:avLst/>
          </a:prstGeom>
        </p:spPr>
      </p:pic>
      <p:sp>
        <p:nvSpPr>
          <p:cNvPr id="15" name="TextBox 14">
            <a:extLst>
              <a:ext uri="{FF2B5EF4-FFF2-40B4-BE49-F238E27FC236}">
                <a16:creationId xmlns:a16="http://schemas.microsoft.com/office/drawing/2014/main" id="{48ABAA36-19BB-4E0C-A4CB-E3C909A7EF17}"/>
              </a:ext>
            </a:extLst>
          </p:cNvPr>
          <p:cNvSpPr txBox="1"/>
          <p:nvPr/>
        </p:nvSpPr>
        <p:spPr>
          <a:xfrm>
            <a:off x="7537736" y="2591436"/>
            <a:ext cx="3797776" cy="1169551"/>
          </a:xfrm>
          <a:prstGeom prst="rect">
            <a:avLst/>
          </a:prstGeom>
          <a:noFill/>
        </p:spPr>
        <p:txBody>
          <a:bodyPr wrap="square" rtlCol="0">
            <a:spAutoFit/>
          </a:bodyPr>
          <a:lstStyle/>
          <a:p>
            <a:r>
              <a:rPr lang="en-GB" sz="1400" dirty="0"/>
              <a:t>- The first lift within this video I quite like as a lift that could be used on a climatic part of the routine with three dancers in each group, there would be three sets of this so all dancers are involved. </a:t>
            </a:r>
          </a:p>
        </p:txBody>
      </p:sp>
      <p:sp>
        <p:nvSpPr>
          <p:cNvPr id="17" name="TextBox 16">
            <a:extLst>
              <a:ext uri="{FF2B5EF4-FFF2-40B4-BE49-F238E27FC236}">
                <a16:creationId xmlns:a16="http://schemas.microsoft.com/office/drawing/2014/main" id="{DA30684A-5FFE-4064-937B-FE586813E67D}"/>
              </a:ext>
            </a:extLst>
          </p:cNvPr>
          <p:cNvSpPr txBox="1"/>
          <p:nvPr/>
        </p:nvSpPr>
        <p:spPr>
          <a:xfrm>
            <a:off x="0" y="4970074"/>
            <a:ext cx="6094476" cy="923330"/>
          </a:xfrm>
          <a:prstGeom prst="rect">
            <a:avLst/>
          </a:prstGeom>
          <a:noFill/>
        </p:spPr>
        <p:txBody>
          <a:bodyPr wrap="square">
            <a:spAutoFit/>
          </a:bodyPr>
          <a:lstStyle/>
          <a:p>
            <a:r>
              <a:rPr lang="en-GB" dirty="0">
                <a:hlinkClick r:id="rId11"/>
              </a:rPr>
              <a:t>Maddie's FINAL ALDC SOLO "This Needs to Be My Best Performance Ever!" (S6 Flashback) | Dance Moms - YouTube</a:t>
            </a:r>
            <a:endParaRPr lang="en-GB" dirty="0"/>
          </a:p>
        </p:txBody>
      </p:sp>
      <p:sp>
        <p:nvSpPr>
          <p:cNvPr id="18" name="TextBox 17">
            <a:extLst>
              <a:ext uri="{FF2B5EF4-FFF2-40B4-BE49-F238E27FC236}">
                <a16:creationId xmlns:a16="http://schemas.microsoft.com/office/drawing/2014/main" id="{52DBD068-CBF4-4BB6-8FC7-0A775A613207}"/>
              </a:ext>
            </a:extLst>
          </p:cNvPr>
          <p:cNvSpPr txBox="1"/>
          <p:nvPr/>
        </p:nvSpPr>
        <p:spPr>
          <a:xfrm>
            <a:off x="64008" y="5893404"/>
            <a:ext cx="5696712" cy="830997"/>
          </a:xfrm>
          <a:prstGeom prst="rect">
            <a:avLst/>
          </a:prstGeom>
          <a:noFill/>
        </p:spPr>
        <p:txBody>
          <a:bodyPr wrap="square" rtlCol="0">
            <a:spAutoFit/>
          </a:bodyPr>
          <a:lstStyle/>
          <a:p>
            <a:r>
              <a:rPr lang="en-GB" sz="1200" dirty="0"/>
              <a:t>At the end of this video there is a dance called hostage and I took inspiration from this because there are sharp movements that go with and also against the timing of the music. Also it is very contemporary and not just a lyrical style. </a:t>
            </a:r>
          </a:p>
        </p:txBody>
      </p:sp>
      <p:sp>
        <p:nvSpPr>
          <p:cNvPr id="20" name="TextBox 19">
            <a:extLst>
              <a:ext uri="{FF2B5EF4-FFF2-40B4-BE49-F238E27FC236}">
                <a16:creationId xmlns:a16="http://schemas.microsoft.com/office/drawing/2014/main" id="{4AA7CA81-95AA-4147-B821-9CAA6102B3A5}"/>
              </a:ext>
            </a:extLst>
          </p:cNvPr>
          <p:cNvSpPr txBox="1"/>
          <p:nvPr/>
        </p:nvSpPr>
        <p:spPr>
          <a:xfrm>
            <a:off x="6323076" y="5062407"/>
            <a:ext cx="6117336" cy="369332"/>
          </a:xfrm>
          <a:prstGeom prst="rect">
            <a:avLst/>
          </a:prstGeom>
          <a:noFill/>
        </p:spPr>
        <p:txBody>
          <a:bodyPr wrap="square">
            <a:spAutoFit/>
          </a:bodyPr>
          <a:lstStyle/>
          <a:p>
            <a:r>
              <a:rPr lang="en-GB" dirty="0">
                <a:hlinkClick r:id="rId12"/>
              </a:rPr>
              <a:t>Mather Dance Company - Paint it Black - YouTube</a:t>
            </a:r>
            <a:endParaRPr lang="en-GB" dirty="0"/>
          </a:p>
        </p:txBody>
      </p:sp>
      <p:sp>
        <p:nvSpPr>
          <p:cNvPr id="21" name="TextBox 20">
            <a:extLst>
              <a:ext uri="{FF2B5EF4-FFF2-40B4-BE49-F238E27FC236}">
                <a16:creationId xmlns:a16="http://schemas.microsoft.com/office/drawing/2014/main" id="{27711B95-CAE6-4B96-99E7-D9A8F91814F8}"/>
              </a:ext>
            </a:extLst>
          </p:cNvPr>
          <p:cNvSpPr txBox="1"/>
          <p:nvPr/>
        </p:nvSpPr>
        <p:spPr>
          <a:xfrm>
            <a:off x="6323076" y="5810145"/>
            <a:ext cx="5696712" cy="830997"/>
          </a:xfrm>
          <a:prstGeom prst="rect">
            <a:avLst/>
          </a:prstGeom>
          <a:noFill/>
        </p:spPr>
        <p:txBody>
          <a:bodyPr wrap="square" rtlCol="0">
            <a:spAutoFit/>
          </a:bodyPr>
          <a:lstStyle/>
          <a:p>
            <a:r>
              <a:rPr lang="en-GB" sz="1200" dirty="0"/>
              <a:t>I got inspiration from this video because of not only the types of movements they do and the dynamics they use, but also the idea of different dancers doing different motifs all at separate times. Also, how they use the music to exaggerate some of their movements. </a:t>
            </a:r>
          </a:p>
        </p:txBody>
      </p:sp>
    </p:spTree>
    <p:extLst>
      <p:ext uri="{BB962C8B-B14F-4D97-AF65-F5344CB8AC3E}">
        <p14:creationId xmlns:p14="http://schemas.microsoft.com/office/powerpoint/2010/main" val="3181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85" fill="hold"/>
                                        <p:tgtEl>
                                          <p:spTgt spid="14"/>
                                        </p:tgtEl>
                                      </p:cBhvr>
                                    </p:cmd>
                                  </p:childTnLst>
                                </p:cTn>
                              </p:par>
                              <p:par>
                                <p:cTn id="7" presetID="1" presetClass="mediacall" presetSubtype="0" fill="hold" nodeType="withEffect">
                                  <p:stCondLst>
                                    <p:cond delay="0"/>
                                  </p:stCondLst>
                                  <p:childTnLst>
                                    <p:cmd type="call" cmd="playFrom(0.0)">
                                      <p:cBhvr>
                                        <p:cTn id="8" dur="69326" fill="hold"/>
                                        <p:tgtEl>
                                          <p:spTgt spid="12"/>
                                        </p:tgtEl>
                                      </p:cBhvr>
                                    </p:cmd>
                                  </p:childTnLst>
                                </p:cTn>
                              </p:par>
                              <p:par>
                                <p:cTn id="9" presetID="1" presetClass="mediacall" presetSubtype="0" fill="hold" nodeType="withEffect">
                                  <p:stCondLst>
                                    <p:cond delay="0"/>
                                  </p:stCondLst>
                                  <p:childTnLst>
                                    <p:cmd type="call" cmd="playFrom(0.0)">
                                      <p:cBhvr>
                                        <p:cTn id="10" dur="741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mute="1">
                <p:cTn id="17" repeatCount="indefinite"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2"/>
                                        </p:tgtEl>
                                      </p:cBhvr>
                                    </p:cmd>
                                  </p:childTnLst>
                                </p:cTn>
                              </p:par>
                            </p:childTnLst>
                          </p:cTn>
                        </p:par>
                      </p:childTnLst>
                    </p:cTn>
                  </p:par>
                </p:childTnLst>
              </p:cTn>
              <p:nextCondLst>
                <p:cond evt="onClick" delay="0">
                  <p:tgtEl>
                    <p:spTgt spid="12"/>
                  </p:tgtEl>
                </p:cond>
              </p:nextCondLst>
            </p:seq>
            <p:video>
              <p:cMediaNode vol="80000" mute="1">
                <p:cTn id="23" repeatCount="indefinite"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8FC9B-33E4-454B-836D-9350CA1FF350}"/>
              </a:ext>
            </a:extLst>
          </p:cNvPr>
          <p:cNvSpPr>
            <a:spLocks noGrp="1"/>
          </p:cNvSpPr>
          <p:nvPr>
            <p:ph type="title"/>
          </p:nvPr>
        </p:nvSpPr>
        <p:spPr>
          <a:xfrm>
            <a:off x="2923032" y="317308"/>
            <a:ext cx="8610600" cy="1293028"/>
          </a:xfrm>
        </p:spPr>
        <p:txBody>
          <a:bodyPr/>
          <a:lstStyle/>
          <a:p>
            <a:r>
              <a:rPr lang="en-GB" dirty="0"/>
              <a:t>Extra Information </a:t>
            </a:r>
          </a:p>
        </p:txBody>
      </p:sp>
      <p:sp>
        <p:nvSpPr>
          <p:cNvPr id="3" name="Content Placeholder 2">
            <a:extLst>
              <a:ext uri="{FF2B5EF4-FFF2-40B4-BE49-F238E27FC236}">
                <a16:creationId xmlns:a16="http://schemas.microsoft.com/office/drawing/2014/main" id="{FEA8A2AF-8835-4F6D-9B5C-0C7B573E5277}"/>
              </a:ext>
            </a:extLst>
          </p:cNvPr>
          <p:cNvSpPr>
            <a:spLocks noGrp="1"/>
          </p:cNvSpPr>
          <p:nvPr>
            <p:ph idx="1"/>
          </p:nvPr>
        </p:nvSpPr>
        <p:spPr>
          <a:xfrm>
            <a:off x="365760" y="1381737"/>
            <a:ext cx="5410200" cy="3043960"/>
          </a:xfrm>
        </p:spPr>
        <p:txBody>
          <a:bodyPr>
            <a:normAutofit lnSpcReduction="10000"/>
          </a:bodyPr>
          <a:lstStyle/>
          <a:p>
            <a:pPr>
              <a:buFontTx/>
              <a:buChar char="-"/>
            </a:pPr>
            <a:r>
              <a:rPr lang="en-GB" sz="1600" dirty="0"/>
              <a:t>I also got inspired from when we did the Balloon Improvisation before Christmas because while I was watching I saw different and intriguing movements from some people that I could use in order to show the theme across to the audience. </a:t>
            </a:r>
          </a:p>
          <a:p>
            <a:pPr>
              <a:buFontTx/>
              <a:buChar char="-"/>
            </a:pPr>
            <a:r>
              <a:rPr lang="en-GB" sz="1600" dirty="0"/>
              <a:t>Workshops that have helped inspire me is the </a:t>
            </a:r>
            <a:r>
              <a:rPr lang="en-GB" sz="1600" dirty="0" err="1"/>
              <a:t>Motionhouse</a:t>
            </a:r>
            <a:r>
              <a:rPr lang="en-GB" sz="1600" dirty="0"/>
              <a:t> workshop and also the Lara Hunt workshop. This is because within the </a:t>
            </a:r>
            <a:r>
              <a:rPr lang="en-GB" sz="1600" dirty="0" err="1"/>
              <a:t>Motionhouse</a:t>
            </a:r>
            <a:r>
              <a:rPr lang="en-GB" sz="1600" dirty="0"/>
              <a:t> one their was contact work and partner work that could be used within sections of the dance. Also the Lara Hunt used isolations and sharper dynamics which is also what I would like to achieve in this piece. </a:t>
            </a:r>
          </a:p>
          <a:p>
            <a:pPr>
              <a:buFontTx/>
              <a:buChar char="-"/>
            </a:pPr>
            <a:endParaRPr lang="en-GB" dirty="0"/>
          </a:p>
        </p:txBody>
      </p:sp>
      <p:pic>
        <p:nvPicPr>
          <p:cNvPr id="5" name="Video 4">
            <a:hlinkClick r:id="" action="ppaction://media"/>
            <a:extLst>
              <a:ext uri="{FF2B5EF4-FFF2-40B4-BE49-F238E27FC236}">
                <a16:creationId xmlns:a16="http://schemas.microsoft.com/office/drawing/2014/main" id="{6645BAA5-5E5E-4124-AAA0-95DB77E96F03}"/>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196331" y="1316140"/>
            <a:ext cx="3479800" cy="1957388"/>
          </a:xfrm>
          <a:prstGeom prst="rect">
            <a:avLst/>
          </a:prstGeom>
        </p:spPr>
      </p:pic>
      <p:pic>
        <p:nvPicPr>
          <p:cNvPr id="7" name="Video 6">
            <a:hlinkClick r:id="" action="ppaction://media"/>
            <a:extLst>
              <a:ext uri="{FF2B5EF4-FFF2-40B4-BE49-F238E27FC236}">
                <a16:creationId xmlns:a16="http://schemas.microsoft.com/office/drawing/2014/main" id="{EB5FC54C-4DDE-4274-9539-BBE474CF739F}"/>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9776462" y="2163829"/>
            <a:ext cx="2286000" cy="4292600"/>
          </a:xfrm>
          <a:prstGeom prst="rect">
            <a:avLst/>
          </a:prstGeom>
        </p:spPr>
      </p:pic>
      <p:pic>
        <p:nvPicPr>
          <p:cNvPr id="9" name="Video 8">
            <a:hlinkClick r:id="" action="ppaction://media"/>
            <a:extLst>
              <a:ext uri="{FF2B5EF4-FFF2-40B4-BE49-F238E27FC236}">
                <a16:creationId xmlns:a16="http://schemas.microsoft.com/office/drawing/2014/main" id="{95729EFE-4F8F-4028-8A4E-AE03AF44E4E5}"/>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7002782" y="3429000"/>
            <a:ext cx="1729738" cy="3248064"/>
          </a:xfrm>
          <a:prstGeom prst="rect">
            <a:avLst/>
          </a:prstGeom>
        </p:spPr>
      </p:pic>
      <p:pic>
        <p:nvPicPr>
          <p:cNvPr id="11" name="Video 10">
            <a:hlinkClick r:id="" action="ppaction://media"/>
            <a:extLst>
              <a:ext uri="{FF2B5EF4-FFF2-40B4-BE49-F238E27FC236}">
                <a16:creationId xmlns:a16="http://schemas.microsoft.com/office/drawing/2014/main" id="{8618ABD4-52F9-4E18-B65E-BD9A6A67BFDA}"/>
              </a:ext>
            </a:extLst>
          </p:cNvPr>
          <p:cNvPicPr>
            <a:picLocks noChangeAspect="1"/>
          </p:cNvPicPr>
          <p:nvPr>
            <a:videoFile r:link="rId8"/>
            <p:extLst>
              <p:ext uri="{DAA4B4D4-6D71-4841-9C94-3DE7FCFB9230}">
                <p14:media xmlns:p14="http://schemas.microsoft.com/office/powerpoint/2010/main" r:embed="rId7"/>
              </p:ext>
            </p:extLst>
          </p:nvPr>
        </p:nvPicPr>
        <p:blipFill>
          <a:blip r:embed="rId13"/>
          <a:stretch>
            <a:fillRect/>
          </a:stretch>
        </p:blipFill>
        <p:spPr>
          <a:xfrm>
            <a:off x="1357376" y="4254692"/>
            <a:ext cx="4064000" cy="2286000"/>
          </a:xfrm>
          <a:prstGeom prst="rect">
            <a:avLst/>
          </a:prstGeom>
        </p:spPr>
      </p:pic>
    </p:spTree>
    <p:extLst>
      <p:ext uri="{BB962C8B-B14F-4D97-AF65-F5344CB8AC3E}">
        <p14:creationId xmlns:p14="http://schemas.microsoft.com/office/powerpoint/2010/main" val="24300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88" fill="hold"/>
                                        <p:tgtEl>
                                          <p:spTgt spid="11"/>
                                        </p:tgtEl>
                                      </p:cBhvr>
                                    </p:cmd>
                                  </p:childTnLst>
                                </p:cTn>
                              </p:par>
                              <p:par>
                                <p:cTn id="7" presetID="1" presetClass="mediacall" presetSubtype="0" fill="hold" nodeType="withEffect">
                                  <p:stCondLst>
                                    <p:cond delay="0"/>
                                  </p:stCondLst>
                                  <p:childTnLst>
                                    <p:cmd type="call" cmd="playFrom(0.0)">
                                      <p:cBhvr>
                                        <p:cTn id="8" dur="7301" fill="hold"/>
                                        <p:tgtEl>
                                          <p:spTgt spid="9"/>
                                        </p:tgtEl>
                                      </p:cBhvr>
                                    </p:cmd>
                                  </p:childTnLst>
                                </p:cTn>
                              </p:par>
                              <p:par>
                                <p:cTn id="9" presetID="1" presetClass="mediacall" presetSubtype="0" fill="hold" nodeType="withEffect">
                                  <p:stCondLst>
                                    <p:cond delay="0"/>
                                  </p:stCondLst>
                                  <p:childTnLst>
                                    <p:cmd type="call" cmd="playFrom(0.0)">
                                      <p:cBhvr>
                                        <p:cTn id="10" dur="57836" fill="hold"/>
                                        <p:tgtEl>
                                          <p:spTgt spid="7"/>
                                        </p:tgtEl>
                                      </p:cBhvr>
                                    </p:cmd>
                                  </p:childTnLst>
                                </p:cTn>
                              </p:par>
                              <p:par>
                                <p:cTn id="11" presetID="1" presetClass="mediacall" presetSubtype="0" fill="hold" nodeType="withEffect">
                                  <p:stCondLst>
                                    <p:cond delay="0"/>
                                  </p:stCondLst>
                                  <p:childTnLst>
                                    <p:cmd type="call" cmd="playFrom(0.0)">
                                      <p:cBhvr>
                                        <p:cTn id="12" dur="1311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mute="1">
                <p:cTn id="19" repeatCount="indefinite" fill="hold" display="0">
                  <p:stCondLst>
                    <p:cond delay="indefinite"/>
                  </p:stCondLst>
                </p:cTn>
                <p:tgtEl>
                  <p:spTgt spid="7"/>
                </p:tgtEl>
              </p:cMediaNode>
            </p:video>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7"/>
                                        </p:tgtEl>
                                      </p:cBhvr>
                                    </p:cmd>
                                  </p:childTnLst>
                                </p:cTn>
                              </p:par>
                            </p:childTnLst>
                          </p:cTn>
                        </p:par>
                      </p:childTnLst>
                    </p:cTn>
                  </p:par>
                </p:childTnLst>
              </p:cTn>
              <p:nextCondLst>
                <p:cond evt="onClick" delay="0">
                  <p:tgtEl>
                    <p:spTgt spid="7"/>
                  </p:tgtEl>
                </p:cond>
              </p:nextCondLst>
            </p:seq>
            <p:video>
              <p:cMediaNode vol="80000" mute="1">
                <p:cTn id="25" repeatCount="indefinite" fill="hold" display="0">
                  <p:stCondLst>
                    <p:cond delay="indefinite"/>
                  </p:stCondLst>
                </p:cTn>
                <p:tgtEl>
                  <p:spTgt spid="9"/>
                </p:tgtEl>
              </p:cMediaNode>
            </p:video>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9"/>
                                        </p:tgtEl>
                                      </p:cBhvr>
                                    </p:cmd>
                                  </p:childTnLst>
                                </p:cTn>
                              </p:par>
                            </p:childTnLst>
                          </p:cTn>
                        </p:par>
                      </p:childTnLst>
                    </p:cTn>
                  </p:par>
                </p:childTnLst>
              </p:cTn>
              <p:nextCondLst>
                <p:cond evt="onClick" delay="0">
                  <p:tgtEl>
                    <p:spTgt spid="9"/>
                  </p:tgtEl>
                </p:cond>
              </p:nextCondLst>
            </p:seq>
            <p:video>
              <p:cMediaNode vol="80000">
                <p:cTn id="31" repeatCount="indefinite" fill="hold" display="0">
                  <p:stCondLst>
                    <p:cond delay="indefinite"/>
                  </p:stCondLst>
                </p:cTn>
                <p:tgtEl>
                  <p:spTgt spid="11"/>
                </p:tgtEl>
              </p:cMediaNode>
            </p:video>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977D-85C4-4F86-9086-DA751E899DBD}"/>
              </a:ext>
            </a:extLst>
          </p:cNvPr>
          <p:cNvSpPr>
            <a:spLocks noGrp="1"/>
          </p:cNvSpPr>
          <p:nvPr>
            <p:ph type="title"/>
          </p:nvPr>
        </p:nvSpPr>
        <p:spPr>
          <a:xfrm>
            <a:off x="822960" y="2782486"/>
            <a:ext cx="10180320" cy="1293028"/>
          </a:xfrm>
        </p:spPr>
        <p:txBody>
          <a:bodyPr/>
          <a:lstStyle/>
          <a:p>
            <a:r>
              <a:rPr lang="en-GB" dirty="0"/>
              <a:t>Thank you for watching my pitch </a:t>
            </a:r>
          </a:p>
        </p:txBody>
      </p:sp>
      <p:pic>
        <p:nvPicPr>
          <p:cNvPr id="1026" name="Picture 2" descr="See the source image">
            <a:extLst>
              <a:ext uri="{FF2B5EF4-FFF2-40B4-BE49-F238E27FC236}">
                <a16:creationId xmlns:a16="http://schemas.microsoft.com/office/drawing/2014/main" id="{0402CB06-354E-4B7C-8433-F3B92904C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869" y="4003781"/>
            <a:ext cx="2858262" cy="214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65057"/>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docProps/app.xml><?xml version="1.0" encoding="utf-8"?>
<Properties xmlns="http://schemas.openxmlformats.org/officeDocument/2006/extended-properties" xmlns:vt="http://schemas.openxmlformats.org/officeDocument/2006/docPropsVTypes">
  <Template>TM04033937[[fn=Vapor Trail]]</Template>
  <TotalTime>203</TotalTime>
  <Words>1512</Words>
  <Application>Microsoft Office PowerPoint</Application>
  <PresentationFormat>Widescreen</PresentationFormat>
  <Paragraphs>69</Paragraphs>
  <Slides>8</Slides>
  <Notes>0</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Century Gothic</vt:lpstr>
      <vt:lpstr>Vapor Trail</vt:lpstr>
      <vt:lpstr>4.48 Psychosis – my pitch </vt:lpstr>
      <vt:lpstr>4.48 psychosis initial research </vt:lpstr>
      <vt:lpstr>SARAH KANE Initial research  </vt:lpstr>
      <vt:lpstr>My main Idea – for a group routine  </vt:lpstr>
      <vt:lpstr>Music ideas and movement ideas</vt:lpstr>
      <vt:lpstr>Movement Ideas AND INSPIRATION </vt:lpstr>
      <vt:lpstr>Extra Information </vt:lpstr>
      <vt:lpstr>Thank you for watching my pitch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4.48 Psychosis – my pitch</dc:title>
  <dc:creator>Zoe Styler</dc:creator>
  <cp:lastModifiedBy>Philip Watson-Smith (Staff)</cp:lastModifiedBy>
  <cp:revision>18</cp:revision>
  <dcterms:created xsi:type="dcterms:W3CDTF">2022-03-23T17:07:22Z</dcterms:created>
  <dcterms:modified xsi:type="dcterms:W3CDTF">2024-01-24T12:22:28Z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8496a04-16c5-4c1e-88e0-cb83b528389f_Enabled">
    <vt:lpwstr>true</vt:lpwstr>
  </property>
  <property fmtid="{D5CDD505-2E9C-101B-9397-08002B2CF9AE}" pid="3" name="MSIP_Label_18496a04-16c5-4c1e-88e0-cb83b528389f_SetDate">
    <vt:lpwstr>2024-01-24T12:21:24Z</vt:lpwstr>
  </property>
  <property fmtid="{D5CDD505-2E9C-101B-9397-08002B2CF9AE}" pid="4" name="MSIP_Label_18496a04-16c5-4c1e-88e0-cb83b528389f_Method">
    <vt:lpwstr>Standard</vt:lpwstr>
  </property>
  <property fmtid="{D5CDD505-2E9C-101B-9397-08002B2CF9AE}" pid="5" name="MSIP_Label_18496a04-16c5-4c1e-88e0-cb83b528389f_Name">
    <vt:lpwstr>Open</vt:lpwstr>
  </property>
  <property fmtid="{D5CDD505-2E9C-101B-9397-08002B2CF9AE}" pid="6" name="MSIP_Label_18496a04-16c5-4c1e-88e0-cb83b528389f_SiteId">
    <vt:lpwstr>b32e9177-5ce1-4546-be87-5dd009ddf105</vt:lpwstr>
  </property>
  <property fmtid="{D5CDD505-2E9C-101B-9397-08002B2CF9AE}" pid="7" name="MSIP_Label_18496a04-16c5-4c1e-88e0-cb83b528389f_ActionId">
    <vt:lpwstr>ddd1017a-388a-487d-839b-af7ae19bd388</vt:lpwstr>
  </property>
  <property fmtid="{D5CDD505-2E9C-101B-9397-08002B2CF9AE}" pid="8" name="MSIP_Label_18496a04-16c5-4c1e-88e0-cb83b528389f_ContentBits">
    <vt:lpwstr>0</vt:lpwstr>
  </property>
</Properties>
</file>